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6" r:id="rId3"/>
    <p:sldId id="267" r:id="rId4"/>
    <p:sldId id="257" r:id="rId5"/>
    <p:sldId id="261" r:id="rId6"/>
    <p:sldId id="265" r:id="rId7"/>
    <p:sldId id="268" r:id="rId8"/>
    <p:sldId id="269" r:id="rId9"/>
    <p:sldId id="270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5"/>
  </p:normalViewPr>
  <p:slideViewPr>
    <p:cSldViewPr>
      <p:cViewPr varScale="1">
        <p:scale>
          <a:sx n="90" d="100"/>
          <a:sy n="90" d="100"/>
        </p:scale>
        <p:origin x="1648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30/09/2016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30/09/2016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30/09/2016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‹#›</a:t>
            </a:fld>
            <a:endParaRPr lang="fr-F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30/09/2016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‹#›</a:t>
            </a:fld>
            <a:endParaRPr lang="fr-F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30/09/2016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30/09/2016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‹#›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30/09/2016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30/09/2016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30/09/2016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30/09/2016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‹#›</a:t>
            </a:fld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F261-47E6-46DE-A868-9A5259CE81E2}" type="datetimeFigureOut">
              <a:rPr lang="fr-FR" smtClean="0"/>
              <a:t>30/09/2016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42041-1168-4F87-B1AA-0192CB8ABEBC}" type="slidenum">
              <a:rPr lang="fr-FR" smtClean="0"/>
              <a:t>‹#›</a:t>
            </a:fld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DCCF261-47E6-46DE-A868-9A5259CE81E2}" type="datetimeFigureOut">
              <a:rPr lang="fr-FR" smtClean="0"/>
              <a:t>30/09/2016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B442041-1168-4F87-B1AA-0192CB8ABEBC}" type="slidenum">
              <a:rPr lang="fr-FR" smtClean="0"/>
              <a:t>‹#›</a:t>
            </a:fld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792088"/>
          </a:xfrm>
        </p:spPr>
        <p:txBody>
          <a:bodyPr>
            <a:noAutofit/>
          </a:bodyPr>
          <a:lstStyle/>
          <a:p>
            <a:r>
              <a:rPr lang="fr-FR" sz="4800" dirty="0" smtClean="0"/>
              <a:t>A.S.S.N.</a:t>
            </a:r>
            <a:endParaRPr lang="fr-FR" sz="4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584" y="3356992"/>
            <a:ext cx="7560840" cy="720080"/>
          </a:xfrm>
        </p:spPr>
        <p:txBody>
          <a:bodyPr>
            <a:noAutofit/>
          </a:bodyPr>
          <a:lstStyle/>
          <a:p>
            <a:r>
              <a:rPr lang="fr-FR" sz="2800" dirty="0" smtClean="0"/>
              <a:t>Situation d’évaluation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323528" y="6205374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 smtClean="0"/>
              <a:t>D’après le BO n°30 du 23 juillet 2015  - Attestation Scolaire du Savoir </a:t>
            </a:r>
            <a:r>
              <a:rPr lang="fr-FR" sz="2000" dirty="0"/>
              <a:t>N</a:t>
            </a:r>
            <a:r>
              <a:rPr lang="fr-FR" sz="2000" dirty="0" smtClean="0"/>
              <a:t>ager</a:t>
            </a:r>
            <a:endParaRPr lang="fr-FR" sz="2000" dirty="0"/>
          </a:p>
        </p:txBody>
      </p:sp>
      <p:sp>
        <p:nvSpPr>
          <p:cNvPr id="5" name="Rectangle 4"/>
          <p:cNvSpPr/>
          <p:nvPr/>
        </p:nvSpPr>
        <p:spPr>
          <a:xfrm>
            <a:off x="2286000" y="2423933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2800" dirty="0" smtClean="0"/>
              <a:t>Connaissances et attitudes</a:t>
            </a:r>
            <a:endParaRPr lang="fr-FR" sz="28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6" y="575875"/>
            <a:ext cx="2019672" cy="140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63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Savoir identifier la personne responsable de la surveillance à alerter en cas de problème.</a:t>
            </a:r>
            <a:endParaRPr lang="fr-FR" sz="3200" dirty="0"/>
          </a:p>
        </p:txBody>
      </p:sp>
      <p:sp>
        <p:nvSpPr>
          <p:cNvPr id="21" name="Rectangle 20"/>
          <p:cNvSpPr/>
          <p:nvPr/>
        </p:nvSpPr>
        <p:spPr>
          <a:xfrm>
            <a:off x="539552" y="1916832"/>
            <a:ext cx="55446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 smtClean="0"/>
              <a:t>Sur ces deux photos, qui surveille ? </a:t>
            </a:r>
          </a:p>
          <a:p>
            <a:r>
              <a:rPr lang="fr-FR" sz="2000" b="1" i="1" dirty="0" smtClean="0"/>
              <a:t>Réponds sur ta feuille en rédigeant une phrase.</a:t>
            </a:r>
            <a:endParaRPr lang="fr-FR" sz="1600" b="1" i="1" dirty="0"/>
          </a:p>
        </p:txBody>
      </p:sp>
      <p:sp>
        <p:nvSpPr>
          <p:cNvPr id="3" name="ZoneTexte 2"/>
          <p:cNvSpPr txBox="1"/>
          <p:nvPr/>
        </p:nvSpPr>
        <p:spPr>
          <a:xfrm>
            <a:off x="2192866" y="5368425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1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6609108" y="5092754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2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1" t="15097" r="8046" b="18099"/>
          <a:stretch/>
        </p:blipFill>
        <p:spPr>
          <a:xfrm>
            <a:off x="188519" y="2950494"/>
            <a:ext cx="4392488" cy="252485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1" t="19583" r="11707" b="23382"/>
          <a:stretch/>
        </p:blipFill>
        <p:spPr>
          <a:xfrm>
            <a:off x="4761027" y="2999760"/>
            <a:ext cx="4056202" cy="215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83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Savoir identifier la personne responsable de la surveillance à alerter en cas de problème.</a:t>
            </a:r>
            <a:endParaRPr lang="fr-FR" sz="3200" dirty="0"/>
          </a:p>
        </p:txBody>
      </p:sp>
      <p:sp>
        <p:nvSpPr>
          <p:cNvPr id="21" name="Rectangle 20"/>
          <p:cNvSpPr/>
          <p:nvPr/>
        </p:nvSpPr>
        <p:spPr>
          <a:xfrm>
            <a:off x="611560" y="1760777"/>
            <a:ext cx="43299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 smtClean="0"/>
              <a:t>Sur ta feuille, relie chaque matériel à son utilisation.</a:t>
            </a:r>
            <a:endParaRPr lang="fr-FR" sz="1600" b="1" i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863" y="1197096"/>
            <a:ext cx="3779520" cy="5327904"/>
          </a:xfrm>
          <a:prstGeom prst="rect">
            <a:avLst/>
          </a:prstGeom>
        </p:spPr>
      </p:pic>
      <p:pic>
        <p:nvPicPr>
          <p:cNvPr id="6" name="Espace réservé du contenu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3" y="3051794"/>
            <a:ext cx="2805113" cy="18764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411760" y="2653903"/>
            <a:ext cx="1584176" cy="400110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2000" dirty="0"/>
              <a:t>d</a:t>
            </a:r>
            <a:r>
              <a:rPr lang="fr-FR" sz="2000" dirty="0" smtClean="0"/>
              <a:t>es jumelles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3882692" y="4335885"/>
            <a:ext cx="1459053" cy="400110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2000" dirty="0"/>
              <a:t>d</a:t>
            </a:r>
            <a:r>
              <a:rPr lang="fr-FR" sz="2000" dirty="0" smtClean="0"/>
              <a:t>es palmes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134883" y="3660993"/>
            <a:ext cx="1930188" cy="400110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2000" dirty="0"/>
              <a:t>u</a:t>
            </a:r>
            <a:r>
              <a:rPr lang="fr-FR" sz="2000" dirty="0" smtClean="0"/>
              <a:t>n talkie-walkie</a:t>
            </a:r>
            <a:endParaRPr lang="fr-FR" sz="2000" dirty="0"/>
          </a:p>
        </p:txBody>
      </p:sp>
      <p:cxnSp>
        <p:nvCxnSpPr>
          <p:cNvPr id="4" name="Connecteur droit avec flèche 3"/>
          <p:cNvCxnSpPr/>
          <p:nvPr/>
        </p:nvCxnSpPr>
        <p:spPr>
          <a:xfrm flipH="1">
            <a:off x="2051720" y="3054013"/>
            <a:ext cx="724803" cy="37498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V="1">
            <a:off x="4777489" y="4061103"/>
            <a:ext cx="564256" cy="26246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H="1" flipV="1">
            <a:off x="6890991" y="3140968"/>
            <a:ext cx="724804" cy="51720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226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 smtClean="0"/>
              <a:t>Connaître les règles de base liées à </a:t>
            </a:r>
            <a:r>
              <a:rPr lang="fr-FR" sz="3600" dirty="0" smtClean="0"/>
              <a:t>l’hygiène</a:t>
            </a:r>
            <a:r>
              <a:rPr lang="fr-FR" sz="3200" dirty="0" smtClean="0"/>
              <a:t> dans un établissement de bains.</a:t>
            </a:r>
            <a:endParaRPr lang="fr-FR" sz="3200" dirty="0"/>
          </a:p>
        </p:txBody>
      </p:sp>
      <p:pic>
        <p:nvPicPr>
          <p:cNvPr id="16" name="il_fi" descr="Afficher l'image d'origin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955" y="2540253"/>
            <a:ext cx="960755" cy="960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 18" descr="C:\Users\IA77\Desktop\CPD JPH\NATATION\ASSN outils pour PE\images\maillot boxe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460731"/>
            <a:ext cx="1353185" cy="1353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il_fi" descr="Afficher l'image d'origin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455" y="3363523"/>
            <a:ext cx="1522730" cy="152273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839600" y="1988840"/>
            <a:ext cx="39484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 smtClean="0"/>
              <a:t>Parmi ces maillots de bain, quels sont ceux autorisés à la piscine ?</a:t>
            </a:r>
          </a:p>
          <a:p>
            <a:r>
              <a:rPr lang="fr-FR" sz="2000" b="1" i="1" dirty="0" smtClean="0"/>
              <a:t>Note les numéros sur ta feuille.</a:t>
            </a:r>
            <a:endParaRPr lang="fr-FR" sz="1600" b="1" i="1" dirty="0"/>
          </a:p>
        </p:txBody>
      </p:sp>
      <p:pic>
        <p:nvPicPr>
          <p:cNvPr id="13" name="il_fi" descr="Afficher l'image d'origine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560" y="3865220"/>
            <a:ext cx="1666240" cy="1666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l_fi" descr="Afficher l'image d'origine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635" y="3484014"/>
            <a:ext cx="1904365" cy="190436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ZoneTexte 8"/>
          <p:cNvSpPr txBox="1"/>
          <p:nvPr/>
        </p:nvSpPr>
        <p:spPr>
          <a:xfrm>
            <a:off x="839600" y="3939257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1</a:t>
            </a:r>
            <a:endParaRPr lang="fr-FR" sz="2800" dirty="0"/>
          </a:p>
        </p:txBody>
      </p:sp>
      <p:sp>
        <p:nvSpPr>
          <p:cNvPr id="10" name="ZoneTexte 9"/>
          <p:cNvSpPr txBox="1"/>
          <p:nvPr/>
        </p:nvSpPr>
        <p:spPr>
          <a:xfrm>
            <a:off x="2928375" y="4669860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2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572000" y="2953436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3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5274540" y="4462477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4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6561953" y="2986965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55920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/>
              <a:t>Connaître les règles de base </a:t>
            </a:r>
            <a:r>
              <a:rPr lang="fr-FR" sz="3200" dirty="0" smtClean="0"/>
              <a:t>liées </a:t>
            </a:r>
            <a:r>
              <a:rPr lang="fr-FR" sz="3200" dirty="0"/>
              <a:t>à l’hygiène dans un établissement de </a:t>
            </a:r>
            <a:r>
              <a:rPr lang="fr-FR" sz="3200" dirty="0" smtClean="0"/>
              <a:t>bains.</a:t>
            </a:r>
            <a:endParaRPr lang="fr-FR" sz="3200" dirty="0"/>
          </a:p>
        </p:txBody>
      </p:sp>
      <p:pic>
        <p:nvPicPr>
          <p:cNvPr id="16" name="il_fi" descr="Afficher l'image d'origin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554342"/>
            <a:ext cx="1815541" cy="121203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611560" y="1772816"/>
            <a:ext cx="61206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 smtClean="0"/>
              <a:t>Numérote les photos dans l’ordre des actions à réaliser avant de se baigner.</a:t>
            </a:r>
            <a:endParaRPr lang="fr-FR" sz="1600" b="1" i="1" dirty="0"/>
          </a:p>
        </p:txBody>
      </p:sp>
      <p:sp>
        <p:nvSpPr>
          <p:cNvPr id="8" name="ZoneTexte 7"/>
          <p:cNvSpPr txBox="1"/>
          <p:nvPr/>
        </p:nvSpPr>
        <p:spPr>
          <a:xfrm>
            <a:off x="611560" y="3713658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A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171476" y="4740339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B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580112" y="2898751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C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5876752" y="4743276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D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4" t="29786" r="32212" b="28557"/>
          <a:stretch/>
        </p:blipFill>
        <p:spPr>
          <a:xfrm>
            <a:off x="6208787" y="4209444"/>
            <a:ext cx="1951344" cy="157441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8" t="26925" r="31021" b="28558"/>
          <a:stretch/>
        </p:blipFill>
        <p:spPr>
          <a:xfrm>
            <a:off x="952094" y="3057803"/>
            <a:ext cx="2261733" cy="1682536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9" t="15774" r="41321" b="23259"/>
          <a:stretch/>
        </p:blipFill>
        <p:spPr>
          <a:xfrm>
            <a:off x="3483655" y="3713658"/>
            <a:ext cx="1791235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66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434488"/>
          </a:xfrm>
        </p:spPr>
        <p:txBody>
          <a:bodyPr>
            <a:noAutofit/>
          </a:bodyPr>
          <a:lstStyle/>
          <a:p>
            <a:r>
              <a:rPr lang="fr-FR" sz="3200" dirty="0"/>
              <a:t>Connaître les règles de base liées à </a:t>
            </a:r>
            <a:r>
              <a:rPr lang="fr-FR" sz="3200" dirty="0" smtClean="0"/>
              <a:t>la sécurité dans un établissement de bains </a:t>
            </a:r>
            <a:br>
              <a:rPr lang="fr-FR" sz="3200" dirty="0" smtClean="0"/>
            </a:br>
            <a:r>
              <a:rPr lang="fr-FR" sz="3200" dirty="0" smtClean="0"/>
              <a:t>ou un espace surveillé.</a:t>
            </a:r>
            <a:endParaRPr lang="fr-FR" sz="2800" dirty="0"/>
          </a:p>
        </p:txBody>
      </p:sp>
      <p:sp>
        <p:nvSpPr>
          <p:cNvPr id="20" name="Rectangle 19"/>
          <p:cNvSpPr/>
          <p:nvPr/>
        </p:nvSpPr>
        <p:spPr>
          <a:xfrm>
            <a:off x="610551" y="2178385"/>
            <a:ext cx="7632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 smtClean="0"/>
              <a:t>Coche les règles correspondant à ces illustrations ou ces panneaux.</a:t>
            </a:r>
            <a:endParaRPr lang="fr-FR" sz="1600" b="1" i="1" dirty="0"/>
          </a:p>
        </p:txBody>
      </p:sp>
      <p:pic>
        <p:nvPicPr>
          <p:cNvPr id="23" name="il_fi" descr="Afficher l'image d'origine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43"/>
          <a:stretch/>
        </p:blipFill>
        <p:spPr bwMode="auto">
          <a:xfrm>
            <a:off x="5255220" y="3245476"/>
            <a:ext cx="1346200" cy="943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il_fi" descr="Afficher l'image d'origine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5" r="10494"/>
          <a:stretch/>
        </p:blipFill>
        <p:spPr bwMode="auto">
          <a:xfrm>
            <a:off x="2987824" y="3536302"/>
            <a:ext cx="1715911" cy="1713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46566"/>
            <a:ext cx="1424940" cy="1844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382632"/>
            <a:ext cx="142494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75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434488"/>
          </a:xfrm>
        </p:spPr>
        <p:txBody>
          <a:bodyPr>
            <a:noAutofit/>
          </a:bodyPr>
          <a:lstStyle/>
          <a:p>
            <a:r>
              <a:rPr lang="fr-FR" sz="3200" dirty="0"/>
              <a:t>Connaître les règles de base liées à </a:t>
            </a:r>
            <a:r>
              <a:rPr lang="fr-FR" sz="3200" dirty="0" smtClean="0"/>
              <a:t>la sécurité dans un établissement de bains </a:t>
            </a:r>
            <a:br>
              <a:rPr lang="fr-FR" sz="3200" dirty="0" smtClean="0"/>
            </a:br>
            <a:r>
              <a:rPr lang="fr-FR" sz="3200" dirty="0" smtClean="0"/>
              <a:t>ou un espace surveillé.</a:t>
            </a:r>
            <a:endParaRPr lang="fr-FR" sz="2800" dirty="0"/>
          </a:p>
        </p:txBody>
      </p:sp>
      <p:sp>
        <p:nvSpPr>
          <p:cNvPr id="20" name="Rectangle 19"/>
          <p:cNvSpPr/>
          <p:nvPr/>
        </p:nvSpPr>
        <p:spPr>
          <a:xfrm>
            <a:off x="467544" y="1944464"/>
            <a:ext cx="7272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 smtClean="0"/>
              <a:t>Quel équipement porter pour pratiquer des activités nautiques (canoé, voile…) ? Coche la réponse qui convient.</a:t>
            </a:r>
            <a:endParaRPr lang="fr-FR" sz="1600" b="1" i="1" dirty="0"/>
          </a:p>
        </p:txBody>
      </p:sp>
      <p:sp>
        <p:nvSpPr>
          <p:cNvPr id="9" name="Rectangle 8"/>
          <p:cNvSpPr/>
          <p:nvPr/>
        </p:nvSpPr>
        <p:spPr>
          <a:xfrm>
            <a:off x="1865831" y="2868905"/>
            <a:ext cx="1440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/>
              <a:t>Une bouée.</a:t>
            </a:r>
            <a:endParaRPr lang="fr-FR" sz="1600" dirty="0"/>
          </a:p>
        </p:txBody>
      </p:sp>
      <p:sp>
        <p:nvSpPr>
          <p:cNvPr id="10" name="Rectangle 9"/>
          <p:cNvSpPr/>
          <p:nvPr/>
        </p:nvSpPr>
        <p:spPr>
          <a:xfrm>
            <a:off x="4499992" y="2903653"/>
            <a:ext cx="26642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/>
              <a:t>Un gilet de sauvetage.</a:t>
            </a:r>
            <a:endParaRPr lang="fr-FR" sz="1600" dirty="0"/>
          </a:p>
        </p:txBody>
      </p:sp>
      <p:sp>
        <p:nvSpPr>
          <p:cNvPr id="11" name="Rectangle 10"/>
          <p:cNvSpPr/>
          <p:nvPr/>
        </p:nvSpPr>
        <p:spPr>
          <a:xfrm>
            <a:off x="611560" y="3717032"/>
            <a:ext cx="59046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 smtClean="0"/>
              <a:t>Relie la règle de sécurité avec le lieu où l’appliquer.</a:t>
            </a:r>
            <a:endParaRPr lang="fr-FR" sz="1600" b="1" i="1" dirty="0"/>
          </a:p>
        </p:txBody>
      </p:sp>
      <p:sp>
        <p:nvSpPr>
          <p:cNvPr id="12" name="Rectangle 11"/>
          <p:cNvSpPr/>
          <p:nvPr/>
        </p:nvSpPr>
        <p:spPr>
          <a:xfrm>
            <a:off x="611560" y="4306759"/>
            <a:ext cx="30963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/>
              <a:t>Faire attention au courant.</a:t>
            </a:r>
            <a:endParaRPr lang="fr-FR" sz="1600" dirty="0"/>
          </a:p>
        </p:txBody>
      </p:sp>
      <p:sp>
        <p:nvSpPr>
          <p:cNvPr id="13" name="Rectangle 12"/>
          <p:cNvSpPr/>
          <p:nvPr/>
        </p:nvSpPr>
        <p:spPr>
          <a:xfrm>
            <a:off x="611560" y="4869160"/>
            <a:ext cx="32403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/>
              <a:t>Rester dans l’espace balisé.</a:t>
            </a:r>
            <a:endParaRPr lang="fr-FR" sz="1600" dirty="0"/>
          </a:p>
        </p:txBody>
      </p:sp>
      <p:sp>
        <p:nvSpPr>
          <p:cNvPr id="14" name="Rectangle 13"/>
          <p:cNvSpPr/>
          <p:nvPr/>
        </p:nvSpPr>
        <p:spPr>
          <a:xfrm>
            <a:off x="611560" y="5445224"/>
            <a:ext cx="30963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/>
              <a:t>Faire attention aux vagues.</a:t>
            </a:r>
            <a:endParaRPr lang="fr-FR" sz="1600" dirty="0"/>
          </a:p>
        </p:txBody>
      </p:sp>
      <p:sp>
        <p:nvSpPr>
          <p:cNvPr id="15" name="Rectangle 14"/>
          <p:cNvSpPr/>
          <p:nvPr/>
        </p:nvSpPr>
        <p:spPr>
          <a:xfrm>
            <a:off x="5652120" y="4290124"/>
            <a:ext cx="28803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/>
              <a:t>Un plan d’eau aménagé.</a:t>
            </a:r>
            <a:endParaRPr lang="fr-FR" sz="1600" dirty="0"/>
          </a:p>
        </p:txBody>
      </p:sp>
      <p:sp>
        <p:nvSpPr>
          <p:cNvPr id="16" name="Rectangle 15"/>
          <p:cNvSpPr/>
          <p:nvPr/>
        </p:nvSpPr>
        <p:spPr>
          <a:xfrm>
            <a:off x="5652120" y="4869160"/>
            <a:ext cx="20882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/>
              <a:t>Le bord de mer.</a:t>
            </a:r>
            <a:endParaRPr lang="fr-FR" sz="1600" dirty="0"/>
          </a:p>
        </p:txBody>
      </p:sp>
      <p:sp>
        <p:nvSpPr>
          <p:cNvPr id="19" name="Rectangle 18"/>
          <p:cNvSpPr/>
          <p:nvPr/>
        </p:nvSpPr>
        <p:spPr>
          <a:xfrm>
            <a:off x="5652120" y="5445224"/>
            <a:ext cx="28803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/>
              <a:t>Une rivière.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605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434488"/>
          </a:xfrm>
        </p:spPr>
        <p:txBody>
          <a:bodyPr>
            <a:noAutofit/>
          </a:bodyPr>
          <a:lstStyle/>
          <a:p>
            <a:r>
              <a:rPr lang="fr-FR" sz="3200" dirty="0" smtClean="0"/>
              <a:t>Savoir identifier les environnements et les circonstances pour lesquelles la maîtrise du savoir-nager est adaptée. </a:t>
            </a:r>
            <a:endParaRPr lang="fr-FR" sz="2800" dirty="0"/>
          </a:p>
        </p:txBody>
      </p:sp>
      <p:pic>
        <p:nvPicPr>
          <p:cNvPr id="3" name="Picture 5" descr="C:\Users\IA77\Documents\CPC EPS\Dossiers\CPC EPS\PISCINE\TESTS NATATION\ASSN\images\identifier environnement\photo-d-illustration-848229-460x30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5" r="16904"/>
          <a:stretch/>
        </p:blipFill>
        <p:spPr bwMode="auto">
          <a:xfrm>
            <a:off x="963594" y="2754964"/>
            <a:ext cx="2951489" cy="264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IA77\Documents\CPC EPS\Dossiers\CPC EPS\PISCINE\TESTS NATATION\ASSN\images\identifier environnement\52f3ac3322c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6" y="2852933"/>
            <a:ext cx="4057650" cy="228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73704" y="1944464"/>
            <a:ext cx="68506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 smtClean="0"/>
              <a:t>Indique pour chacune des photos si tu peux te baigner ou pas. </a:t>
            </a:r>
          </a:p>
          <a:p>
            <a:r>
              <a:rPr lang="fr-FR" sz="2000" b="1" i="1" dirty="0" smtClean="0"/>
              <a:t>Explique pourquoi.</a:t>
            </a:r>
            <a:endParaRPr lang="fr-FR" sz="1600" b="1" i="1" dirty="0"/>
          </a:p>
        </p:txBody>
      </p:sp>
      <p:sp>
        <p:nvSpPr>
          <p:cNvPr id="8" name="ZoneTexte 7"/>
          <p:cNvSpPr txBox="1"/>
          <p:nvPr/>
        </p:nvSpPr>
        <p:spPr>
          <a:xfrm>
            <a:off x="2087304" y="5301208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1</a:t>
            </a:r>
            <a:endParaRPr lang="fr-FR" sz="2800" dirty="0"/>
          </a:p>
        </p:txBody>
      </p:sp>
      <p:sp>
        <p:nvSpPr>
          <p:cNvPr id="9" name="ZoneTexte 8"/>
          <p:cNvSpPr txBox="1"/>
          <p:nvPr/>
        </p:nvSpPr>
        <p:spPr>
          <a:xfrm>
            <a:off x="5940152" y="5039598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7696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434488"/>
          </a:xfrm>
        </p:spPr>
        <p:txBody>
          <a:bodyPr>
            <a:noAutofit/>
          </a:bodyPr>
          <a:lstStyle/>
          <a:p>
            <a:r>
              <a:rPr lang="fr-FR" sz="3200" dirty="0" smtClean="0"/>
              <a:t>Savoir identifier les environnements et les circonstances pour lesquelles la maîtrise du savoir-nager est adaptée. </a:t>
            </a:r>
            <a:endParaRPr lang="fr-FR" sz="28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7" t="15774" r="16155" b="15639"/>
          <a:stretch/>
        </p:blipFill>
        <p:spPr>
          <a:xfrm>
            <a:off x="673704" y="2595495"/>
            <a:ext cx="2649287" cy="187008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73704" y="1944464"/>
            <a:ext cx="68506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 smtClean="0"/>
              <a:t>Les compétences du savoir-nager sont </a:t>
            </a:r>
            <a:r>
              <a:rPr lang="fr-FR" sz="2000" b="1" i="1" u="sng" dirty="0" smtClean="0"/>
              <a:t>indispensables </a:t>
            </a:r>
            <a:r>
              <a:rPr lang="fr-FR" sz="2000" b="1" i="1" dirty="0" smtClean="0"/>
              <a:t> pour les activités suivantes. Réponds par VRAI ou FAUX.</a:t>
            </a:r>
            <a:endParaRPr lang="fr-FR" sz="1600" b="1" i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1862477" y="2945763"/>
            <a:ext cx="2419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Pédalo</a:t>
            </a:r>
            <a:endParaRPr lang="fr-FR" sz="3200" b="1" dirty="0"/>
          </a:p>
        </p:txBody>
      </p:sp>
      <p:pic>
        <p:nvPicPr>
          <p:cNvPr id="13" name="Picture 6" descr="C:\Users\IA77\Documents\CPC EPS\Dossiers\CPC EPS\PISCINE\TESTS NATATION\ASSN\images\Règles sécurité\optimis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3" r="7284"/>
          <a:stretch/>
        </p:blipFill>
        <p:spPr bwMode="auto">
          <a:xfrm>
            <a:off x="6372200" y="2325507"/>
            <a:ext cx="2129354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5148064" y="3007318"/>
            <a:ext cx="143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Voile</a:t>
            </a:r>
            <a:endParaRPr lang="fr-FR" sz="2800" b="1" dirty="0"/>
          </a:p>
        </p:txBody>
      </p:sp>
      <p:pic>
        <p:nvPicPr>
          <p:cNvPr id="15" name="Picture 4" descr="C:\Users\IA77\Documents\CPC EPS\Dossiers\CPC EPS\PISCINE\TESTS NATATION\ASSN\images\Règles sécurité\etablissement_889_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0" r="-5057"/>
          <a:stretch/>
        </p:blipFill>
        <p:spPr bwMode="auto">
          <a:xfrm>
            <a:off x="1862477" y="4556572"/>
            <a:ext cx="2271278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910263" y="5987528"/>
            <a:ext cx="25719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b="1" dirty="0" smtClean="0"/>
              <a:t>Canoé ou kayak</a:t>
            </a:r>
            <a:endParaRPr lang="fr-FR" sz="2600" b="1" dirty="0"/>
          </a:p>
        </p:txBody>
      </p:sp>
      <p:pic>
        <p:nvPicPr>
          <p:cNvPr id="17" name="Picture 3" descr="C:\Users\IA77\Documents\CPC EPS\Dossiers\CPC EPS\PISCINE\TESTS NATATION\ASSN\images\Règles sécurité\e5491b46e2cf519a1941abc0ebbe92e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377" y="4416953"/>
            <a:ext cx="2857500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ZoneTexte 17"/>
          <p:cNvSpPr txBox="1"/>
          <p:nvPr/>
        </p:nvSpPr>
        <p:spPr>
          <a:xfrm>
            <a:off x="7211296" y="5333291"/>
            <a:ext cx="1957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Centre aquatique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127432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agues">
  <a:themeElements>
    <a:clrScheme name="Vagues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agues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agues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332</TotalTime>
  <Words>339</Words>
  <Application>Microsoft Macintosh PowerPoint</Application>
  <PresentationFormat>Présentation à l'écran (4:3)</PresentationFormat>
  <Paragraphs>52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2" baseType="lpstr">
      <vt:lpstr>Candara</vt:lpstr>
      <vt:lpstr>Symbol</vt:lpstr>
      <vt:lpstr>Vagues</vt:lpstr>
      <vt:lpstr>A.S.S.N.</vt:lpstr>
      <vt:lpstr>Savoir identifier la personne responsable de la surveillance à alerter en cas de problème.</vt:lpstr>
      <vt:lpstr>Savoir identifier la personne responsable de la surveillance à alerter en cas de problème.</vt:lpstr>
      <vt:lpstr>Connaître les règles de base liées à l’hygiène dans un établissement de bains.</vt:lpstr>
      <vt:lpstr>Connaître les règles de base liées à l’hygiène dans un établissement de bains.</vt:lpstr>
      <vt:lpstr>Connaître les règles de base liées à la sécurité dans un établissement de bains  ou un espace surveillé.</vt:lpstr>
      <vt:lpstr>Connaître les règles de base liées à la sécurité dans un établissement de bains  ou un espace surveillé.</vt:lpstr>
      <vt:lpstr>Savoir identifier les environnements et les circonstances pour lesquelles la maîtrise du savoir-nager est adaptée. </vt:lpstr>
      <vt:lpstr>Savoir identifier les environnements et les circonstances pour lesquelles la maîtrise du savoir-nager est adaptée. </vt:lpstr>
    </vt:vector>
  </TitlesOfParts>
  <Company>DSDEN77</Company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A.S.S.N.</dc:title>
  <dc:creator>DSDEN77</dc:creator>
  <cp:lastModifiedBy>Utilisateur de Microsoft Office</cp:lastModifiedBy>
  <cp:revision>42</cp:revision>
  <dcterms:created xsi:type="dcterms:W3CDTF">2016-02-01T09:52:08Z</dcterms:created>
  <dcterms:modified xsi:type="dcterms:W3CDTF">2016-09-30T10:43:16Z</dcterms:modified>
</cp:coreProperties>
</file>